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82" r:id="rId6"/>
    <p:sldId id="281" r:id="rId7"/>
    <p:sldId id="265" r:id="rId8"/>
    <p:sldId id="266" r:id="rId9"/>
    <p:sldId id="267" r:id="rId10"/>
    <p:sldId id="270" r:id="rId11"/>
    <p:sldId id="271" r:id="rId12"/>
    <p:sldId id="273" r:id="rId13"/>
    <p:sldId id="275" r:id="rId14"/>
    <p:sldId id="276" r:id="rId15"/>
    <p:sldId id="277" r:id="rId16"/>
    <p:sldId id="27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300"/>
            </a:lvl1pPr>
          </a:lstStyle>
          <a:p>
            <a:fld id="{49435F8C-9ACC-4287-968F-107DFD950FCA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300"/>
            </a:lvl1pPr>
          </a:lstStyle>
          <a:p>
            <a:fld id="{C420B58D-6A2F-44A1-9168-3976B3719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64413"/>
            <a:ext cx="6815669" cy="1448657"/>
          </a:xfrm>
        </p:spPr>
        <p:txBody>
          <a:bodyPr/>
          <a:lstStyle/>
          <a:p>
            <a:r>
              <a:rPr lang="en-US" sz="3200" dirty="0" smtClean="0">
                <a:ea typeface="Damascus" charset="-78"/>
                <a:cs typeface="Damascus" charset="-78"/>
              </a:rPr>
              <a:t>BRIEF OVERVIEW OF PRISON SENTENCES</a:t>
            </a:r>
            <a:endParaRPr lang="en-US" sz="3200" dirty="0">
              <a:ea typeface="Damascus" charset="-78"/>
              <a:cs typeface="Damascus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386664"/>
            <a:ext cx="6815669" cy="1591735"/>
          </a:xfrm>
        </p:spPr>
        <p:txBody>
          <a:bodyPr>
            <a:normAutofit fontScale="25000" lnSpcReduction="20000"/>
          </a:bodyPr>
          <a:lstStyle/>
          <a:p>
            <a:endParaRPr lang="en-US" sz="5500" dirty="0" smtClean="0"/>
          </a:p>
          <a:p>
            <a:r>
              <a:rPr lang="en-US" sz="6400" dirty="0" smtClean="0"/>
              <a:t>Christina </a:t>
            </a:r>
            <a:r>
              <a:rPr lang="en-US" sz="6400" dirty="0" err="1" smtClean="0"/>
              <a:t>Catoe</a:t>
            </a:r>
            <a:r>
              <a:rPr lang="en-US" sz="6400" dirty="0" smtClean="0"/>
              <a:t> Bigelow</a:t>
            </a:r>
          </a:p>
          <a:p>
            <a:r>
              <a:rPr lang="en-US" sz="6400" dirty="0" smtClean="0"/>
              <a:t>Deputy General Counsel </a:t>
            </a:r>
          </a:p>
          <a:p>
            <a:r>
              <a:rPr lang="en-US" sz="6400" dirty="0" smtClean="0"/>
              <a:t>South Carolina Department of Corrections</a:t>
            </a:r>
          </a:p>
          <a:p>
            <a:r>
              <a:rPr lang="en-US" sz="6400" dirty="0" smtClean="0"/>
              <a:t>(803) 896-1738</a:t>
            </a:r>
          </a:p>
          <a:p>
            <a:r>
              <a:rPr lang="en-US" sz="6400" dirty="0" err="1"/>
              <a:t>b</a:t>
            </a:r>
            <a:r>
              <a:rPr lang="en-US" sz="6400" dirty="0" err="1" smtClean="0"/>
              <a:t>igelow.christina@doc.sc.gov</a:t>
            </a:r>
            <a:endParaRPr lang="en-US" sz="6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9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Supervision After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Parole – for regular </a:t>
            </a:r>
            <a:r>
              <a:rPr lang="en-US" sz="2800" dirty="0" err="1" smtClean="0"/>
              <a:t>parolable</a:t>
            </a:r>
            <a:r>
              <a:rPr lang="en-US" sz="2800" dirty="0" smtClean="0"/>
              <a:t> offenses</a:t>
            </a:r>
          </a:p>
          <a:p>
            <a:r>
              <a:rPr lang="en-US" sz="2800" dirty="0" smtClean="0"/>
              <a:t>Community Supervision Program – for 85% offenders</a:t>
            </a:r>
          </a:p>
          <a:p>
            <a:r>
              <a:rPr lang="en-US" sz="2800" dirty="0" smtClean="0"/>
              <a:t>Supervised Furlough (mostly a relic of the past - 1983-1993)</a:t>
            </a:r>
          </a:p>
          <a:p>
            <a:r>
              <a:rPr lang="en-US" sz="2800" dirty="0" smtClean="0"/>
              <a:t>Supervised Reentry – S.C. Code </a:t>
            </a:r>
            <a:r>
              <a:rPr lang="en-US" sz="2800" dirty="0" smtClean="0"/>
              <a:t>24-21-32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577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YOUTHFUL OFFENDER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S.C. Code 24-19-5 </a:t>
            </a:r>
            <a:r>
              <a:rPr lang="en-US" i="1" dirty="0" smtClean="0"/>
              <a:t>et seq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Generally for offenders age 17 to 25 at time of conviction</a:t>
            </a:r>
          </a:p>
          <a:p>
            <a:r>
              <a:rPr lang="en-US" dirty="0" smtClean="0"/>
              <a:t>No violent crimes except burglary second degree violent, which requires 3-year day-for-day sentence, and criminal sexual conduct with a minor in the third degree where victim was over age 14 and act was consensual</a:t>
            </a:r>
          </a:p>
          <a:p>
            <a:r>
              <a:rPr lang="en-US" dirty="0" smtClean="0"/>
              <a:t>No 85% offenses</a:t>
            </a:r>
          </a:p>
          <a:p>
            <a:r>
              <a:rPr lang="en-US" dirty="0" smtClean="0"/>
              <a:t>Only one bite at the YOA apple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6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Powers of the Court Upon Conviction of a Youthful Offender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one of two things happen:</a:t>
            </a:r>
          </a:p>
          <a:p>
            <a:pPr lvl="1"/>
            <a:r>
              <a:rPr lang="en-US" dirty="0" smtClean="0"/>
              <a:t>Impose a YOA sentence, but suspend it to probation</a:t>
            </a:r>
          </a:p>
          <a:p>
            <a:pPr lvl="2"/>
            <a:r>
              <a:rPr lang="en-US" dirty="0" smtClean="0"/>
              <a:t>“probation” means adult probation with PPP</a:t>
            </a:r>
          </a:p>
          <a:p>
            <a:pPr lvl="1"/>
            <a:r>
              <a:rPr lang="en-US" dirty="0" smtClean="0"/>
              <a:t>Impose an active YOA sentence “not to exceed 6 years”</a:t>
            </a:r>
          </a:p>
          <a:p>
            <a:pPr lvl="2"/>
            <a:r>
              <a:rPr lang="en-US" dirty="0" smtClean="0"/>
              <a:t>Per </a:t>
            </a:r>
            <a:r>
              <a:rPr lang="en-US" u="sng" dirty="0" smtClean="0"/>
              <a:t>Craft v. State</a:t>
            </a:r>
            <a:r>
              <a:rPr lang="en-US" dirty="0" smtClean="0"/>
              <a:t>, if the adult maximum sentence is less than 6 years, the adult maximum controls.</a:t>
            </a:r>
          </a:p>
          <a:p>
            <a:pPr lvl="3"/>
            <a:r>
              <a:rPr lang="en-US" dirty="0" smtClean="0"/>
              <a:t>Example: possession of heroin carries a max of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4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Intake 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79" y="2646381"/>
            <a:ext cx="9519617" cy="32294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SCDC’s youthful offender division uses our internal mandatory minimum guidelines to assign the youthful offender to a term of programming.</a:t>
            </a:r>
          </a:p>
          <a:p>
            <a:pPr lvl="1"/>
            <a:r>
              <a:rPr lang="en-US" sz="2400" dirty="0" smtClean="0"/>
              <a:t>Generally 6 months, 9 months, 18 months, or three-year mandatory minimum for burglary second degree</a:t>
            </a:r>
          </a:p>
          <a:p>
            <a:pPr lvl="1"/>
            <a:r>
              <a:rPr lang="en-US" sz="2400" dirty="0" smtClean="0"/>
              <a:t>After serving the assigned term, the youthful offender is conditionally released to YOA parole (“intensive supervision”) for a period of one year</a:t>
            </a:r>
          </a:p>
          <a:p>
            <a:pPr lvl="1"/>
            <a:r>
              <a:rPr lang="en-US" sz="2400" dirty="0" smtClean="0"/>
              <a:t>If offender is non-compliant, per statute, SCDC can keep a youthful offender up to 4 years in our discretion.  Such an offender must be conditionally released at the 4-year mark.</a:t>
            </a:r>
          </a:p>
          <a:p>
            <a:pPr lvl="1"/>
            <a:r>
              <a:rPr lang="en-US" sz="2400" dirty="0" smtClean="0"/>
              <a:t>Jail </a:t>
            </a:r>
            <a:r>
              <a:rPr lang="en-US" sz="2400" dirty="0"/>
              <a:t>time is applied to “back up” the entire statutory period, EXCEPT for three-year day-for-day sentences – we apply the jail time to reduce the three-year period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Example: for PWID cocaine: offender receives a 6-month term.  Offender comes to intake for about a month and then begins his 6-month term.  Any jail time credit would reduce the entire statutory period we have jurisdiction over the offender, but would not be applied to reduce the 6-month programming term.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Violations of Conditional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offender who violates the terms of conditional release (also called YOA parole or intensive supervision) can be returned to SCDC custody any time before expiration of the 6-year statutory period we have jurisdiction over the offender</a:t>
            </a:r>
          </a:p>
          <a:p>
            <a:r>
              <a:rPr lang="en-US" dirty="0" smtClean="0"/>
              <a:t>An offender accused of a violation has the opportunity to appear before an panel (comprised of three SCDC officials) for an “administrative review”</a:t>
            </a:r>
          </a:p>
          <a:p>
            <a:r>
              <a:rPr lang="en-US" dirty="0" smtClean="0"/>
              <a:t>The panel decides whether to revoke the conditional release and return the offender to custody or continue the offender on conditional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1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release from our custody and supervision in the community</a:t>
            </a:r>
          </a:p>
          <a:p>
            <a:r>
              <a:rPr lang="en-US" dirty="0" smtClean="0"/>
              <a:t>Usually occurs well before the 6-year period for compliant offenders</a:t>
            </a:r>
          </a:p>
          <a:p>
            <a:pPr lvl="1"/>
            <a:r>
              <a:rPr lang="en-US" dirty="0" smtClean="0"/>
              <a:t>A youthful offender CAN be unconditionally discharged one year after being conditionally released.</a:t>
            </a:r>
          </a:p>
          <a:p>
            <a:pPr lvl="1"/>
            <a:r>
              <a:rPr lang="en-US" dirty="0" smtClean="0"/>
              <a:t>A youthful offender MUST be unconditionally discharged six years from the sentence start date (backed up by any jail time credit).</a:t>
            </a:r>
          </a:p>
          <a:p>
            <a:pPr lvl="2"/>
            <a:r>
              <a:rPr lang="en-US" u="sng" dirty="0" smtClean="0"/>
              <a:t>Probationary sentences that are later activated</a:t>
            </a:r>
            <a:r>
              <a:rPr lang="en-US" dirty="0" smtClean="0"/>
              <a:t>: six-year total period still begins on sentence start date (minus jail time credit).</a:t>
            </a:r>
          </a:p>
        </p:txBody>
      </p:sp>
    </p:spTree>
    <p:extLst>
      <p:ext uri="{BB962C8B-B14F-4D97-AF65-F5344CB8AC3E}">
        <p14:creationId xmlns:p14="http://schemas.microsoft.com/office/powerpoint/2010/main" val="158253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Expungement of YOA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youthful offender has no other convictions in the five-year period following unconditional discharge, the offender can apply for expungement of the YOA sentence.</a:t>
            </a:r>
          </a:p>
          <a:p>
            <a:pPr lvl="1"/>
            <a:r>
              <a:rPr lang="en-US" dirty="0" smtClean="0"/>
              <a:t>Application for expungement is considered by a circuit court judge and is completely discretionary</a:t>
            </a:r>
          </a:p>
          <a:p>
            <a:pPr lvl="1"/>
            <a:r>
              <a:rPr lang="en-US" dirty="0" smtClean="0"/>
              <a:t>S.C. Code 22-5-920 (B)(2)(b) specifically prohibits violent offenses from being expunged, so a YOA sentence for burglary second violent </a:t>
            </a:r>
            <a:r>
              <a:rPr lang="en-US" u="sng" dirty="0" smtClean="0"/>
              <a:t>cannot</a:t>
            </a:r>
            <a:r>
              <a:rPr lang="en-US" dirty="0" smtClean="0"/>
              <a:t> be expunged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Background Info about SCDC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SCDC currently </a:t>
            </a:r>
            <a:r>
              <a:rPr lang="en-US" dirty="0" smtClean="0"/>
              <a:t>has 21 institutions</a:t>
            </a:r>
            <a:endParaRPr lang="en-US" dirty="0" smtClean="0"/>
          </a:p>
          <a:p>
            <a:r>
              <a:rPr lang="en-US" dirty="0" smtClean="0"/>
              <a:t>Categorized into 4 security levels</a:t>
            </a:r>
          </a:p>
          <a:p>
            <a:pPr lvl="1"/>
            <a:r>
              <a:rPr lang="en-US" dirty="0" smtClean="0"/>
              <a:t>Level 3 - high</a:t>
            </a:r>
          </a:p>
          <a:p>
            <a:pPr lvl="1"/>
            <a:r>
              <a:rPr lang="en-US" dirty="0" smtClean="0"/>
              <a:t>Level 2 - medium</a:t>
            </a:r>
          </a:p>
          <a:p>
            <a:pPr lvl="1"/>
            <a:r>
              <a:rPr lang="en-US" dirty="0" smtClean="0"/>
              <a:t>Level 1-B - minimum</a:t>
            </a:r>
          </a:p>
          <a:p>
            <a:pPr lvl="1"/>
            <a:r>
              <a:rPr lang="en-US" dirty="0" smtClean="0"/>
              <a:t>Level 1-A – pre-release work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 of SCDC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S.C. Code 24-3-20 (A), a person sentenced to “more than three months” comes to SCDC.</a:t>
            </a:r>
          </a:p>
          <a:p>
            <a:r>
              <a:rPr lang="en-US" dirty="0" smtClean="0"/>
              <a:t>If sentence is less than three months, it must be served at the county detention center.</a:t>
            </a:r>
          </a:p>
          <a:p>
            <a:r>
              <a:rPr lang="en-US" dirty="0" smtClean="0"/>
              <a:t>Per S.C. Code 24-3-30 (A), SCDC, not a judge, has authority to determine how to classify an inmate and where to house the inmate.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1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Categories of Adult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Parolable</a:t>
            </a:r>
            <a:r>
              <a:rPr lang="en-US" dirty="0" smtClean="0"/>
              <a:t> sentences – earn the most amount of good time and work/education credits – 20 days GT and average 10.86 EWC per month</a:t>
            </a:r>
          </a:p>
          <a:p>
            <a:r>
              <a:rPr lang="en-US" dirty="0" smtClean="0"/>
              <a:t>No parole or 85% sentences – earn much less credit – 3 days GT per month and max 6 days of EWC per month</a:t>
            </a:r>
          </a:p>
          <a:p>
            <a:r>
              <a:rPr lang="en-US" dirty="0" smtClean="0"/>
              <a:t>Day for day or “mandatory minimum” sentences – no credits to reduce the service time – sentence is served “day-for-day”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Time Credit – S.C. Code 24-13-210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Parolable</a:t>
            </a:r>
            <a:r>
              <a:rPr lang="en-US" dirty="0" smtClean="0"/>
              <a:t> offenses – 20 days earned per month</a:t>
            </a:r>
          </a:p>
          <a:p>
            <a:r>
              <a:rPr lang="en-US" dirty="0" smtClean="0"/>
              <a:t>No parole (85%) offenses – 3 days per month</a:t>
            </a:r>
          </a:p>
          <a:p>
            <a:r>
              <a:rPr lang="en-US" dirty="0" smtClean="0"/>
              <a:t>Day-for-day (mandatory minimum) sentences - no good time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Earned Work and Education Credits – S.C. Code 24-13-230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Parolable</a:t>
            </a:r>
            <a:r>
              <a:rPr lang="en-US" dirty="0" smtClean="0"/>
              <a:t> offenses – maximum yearly 180 days – average 10.86 days of credit per month for 5-day per week job</a:t>
            </a:r>
          </a:p>
          <a:p>
            <a:r>
              <a:rPr lang="en-US" dirty="0" smtClean="0"/>
              <a:t>No parole (85%) offenses – maximum yearly 72 days – 6 days per month</a:t>
            </a:r>
          </a:p>
          <a:p>
            <a:r>
              <a:rPr lang="en-US" dirty="0" smtClean="0"/>
              <a:t>Day-for-day (mandatory minimum) offenses – no work or education credits available</a:t>
            </a:r>
          </a:p>
        </p:txBody>
      </p:sp>
    </p:spTree>
    <p:extLst>
      <p:ext uri="{BB962C8B-B14F-4D97-AF65-F5344CB8AC3E}">
        <p14:creationId xmlns:p14="http://schemas.microsoft.com/office/powerpoint/2010/main" val="71376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vs. No Parole (85%)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Violent offenses are defined by S.C. Code 16-1-60</a:t>
            </a:r>
          </a:p>
          <a:p>
            <a:r>
              <a:rPr lang="en-US" dirty="0" smtClean="0"/>
              <a:t>“No parole” or 85% offenses are defined by S.C. Code 24-13-100</a:t>
            </a:r>
          </a:p>
          <a:p>
            <a:r>
              <a:rPr lang="en-US" dirty="0" smtClean="0"/>
              <a:t>An 85% offense is usually also a violent offense, but not always:</a:t>
            </a:r>
          </a:p>
          <a:p>
            <a:pPr lvl="1"/>
            <a:r>
              <a:rPr lang="en-US" dirty="0" smtClean="0"/>
              <a:t>Example: Trafficking crack 10-28 grams, 1</a:t>
            </a:r>
            <a:r>
              <a:rPr lang="en-US" baseline="30000" dirty="0" smtClean="0"/>
              <a:t>st</a:t>
            </a:r>
            <a:r>
              <a:rPr lang="en-US" dirty="0" smtClean="0"/>
              <a:t> offense</a:t>
            </a:r>
          </a:p>
          <a:p>
            <a:pPr lvl="2"/>
            <a:r>
              <a:rPr lang="en-US" dirty="0" smtClean="0"/>
              <a:t>Violent because listed in S.C. Code 16-1-60</a:t>
            </a:r>
          </a:p>
          <a:p>
            <a:pPr lvl="2"/>
            <a:r>
              <a:rPr lang="en-US" dirty="0" smtClean="0"/>
              <a:t>But not 85% because only carries 3-10 years </a:t>
            </a:r>
          </a:p>
        </p:txBody>
      </p:sp>
    </p:spTree>
    <p:extLst>
      <p:ext uri="{BB962C8B-B14F-4D97-AF65-F5344CB8AC3E}">
        <p14:creationId xmlns:p14="http://schemas.microsoft.com/office/powerpoint/2010/main" val="13297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Maxout</a:t>
            </a:r>
            <a:r>
              <a:rPr lang="en-US" dirty="0" smtClean="0"/>
              <a:t> date vs. Parole Eligibility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u="sng" dirty="0" err="1" smtClean="0"/>
              <a:t>Maxout</a:t>
            </a:r>
            <a:r>
              <a:rPr lang="en-US" sz="2100" u="sng" dirty="0" smtClean="0"/>
              <a:t> (release) date</a:t>
            </a:r>
            <a:r>
              <a:rPr lang="en-US" sz="2100" dirty="0" smtClean="0"/>
              <a:t>:</a:t>
            </a:r>
          </a:p>
          <a:p>
            <a:pPr lvl="1"/>
            <a:r>
              <a:rPr lang="en-US" sz="2100" dirty="0" smtClean="0"/>
              <a:t>Calculated based upon </a:t>
            </a:r>
            <a:r>
              <a:rPr lang="en-US" sz="2100" dirty="0" err="1" smtClean="0"/>
              <a:t>incarcerative</a:t>
            </a:r>
            <a:r>
              <a:rPr lang="en-US" sz="2100" dirty="0" smtClean="0"/>
              <a:t> sentence only</a:t>
            </a:r>
          </a:p>
          <a:p>
            <a:pPr lvl="1"/>
            <a:r>
              <a:rPr lang="en-US" sz="2100" dirty="0" smtClean="0"/>
              <a:t>Date when sentence is </a:t>
            </a:r>
            <a:r>
              <a:rPr lang="en-US" sz="2100" dirty="0" err="1" smtClean="0"/>
              <a:t>satified</a:t>
            </a:r>
            <a:r>
              <a:rPr lang="en-US" sz="2100" dirty="0" smtClean="0"/>
              <a:t> (expired)</a:t>
            </a:r>
          </a:p>
          <a:p>
            <a:pPr lvl="1"/>
            <a:r>
              <a:rPr lang="en-US" sz="2100" dirty="0" smtClean="0"/>
              <a:t>May or may not be followed by supervision in the community</a:t>
            </a:r>
          </a:p>
          <a:p>
            <a:pPr marL="287338" lvl="1" indent="-287338"/>
            <a:r>
              <a:rPr lang="en-US" sz="2100" u="sng" dirty="0" smtClean="0"/>
              <a:t>Parole eligibility date</a:t>
            </a:r>
            <a:r>
              <a:rPr lang="en-US" sz="2100" dirty="0" smtClean="0"/>
              <a:t>:</a:t>
            </a:r>
          </a:p>
          <a:p>
            <a:pPr marL="744538" lvl="2" indent="-287338"/>
            <a:r>
              <a:rPr lang="en-US" sz="2100" dirty="0" smtClean="0"/>
              <a:t>Calculated based upon total sentence, not just </a:t>
            </a:r>
            <a:r>
              <a:rPr lang="en-US" sz="2100" dirty="0" err="1" smtClean="0"/>
              <a:t>incarcerative</a:t>
            </a:r>
            <a:r>
              <a:rPr lang="en-US" sz="2100" dirty="0" smtClean="0"/>
              <a:t> portion</a:t>
            </a:r>
          </a:p>
          <a:p>
            <a:pPr marL="744538" lvl="2" indent="-287338"/>
            <a:r>
              <a:rPr lang="en-US" sz="2100" dirty="0" smtClean="0"/>
              <a:t>Earliest opportunity for release – go before the parole board</a:t>
            </a:r>
          </a:p>
          <a:p>
            <a:pPr marL="744538" lvl="2" indent="-287338"/>
            <a:r>
              <a:rPr lang="en-US" sz="2100" dirty="0" smtClean="0"/>
              <a:t>If paroled, offender continues to serve his or her sentence in the community under supervision by the Department of Probation, Pardon &amp; Parole Services (“PPP”)</a:t>
            </a:r>
          </a:p>
          <a:p>
            <a:pPr marL="744538" lvl="2" indent="-28733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919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 on Parole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Violent (but not 85%) offenders – eligible after serving one-third of sentence</a:t>
            </a:r>
          </a:p>
          <a:p>
            <a:r>
              <a:rPr lang="en-US" dirty="0" smtClean="0"/>
              <a:t>Non-violent offenders – eligible after one-fourth of sentence</a:t>
            </a:r>
          </a:p>
          <a:p>
            <a:r>
              <a:rPr lang="en-US" dirty="0" smtClean="0"/>
              <a:t>Work credits can be used to shorten the parole eligibility date</a:t>
            </a:r>
          </a:p>
          <a:p>
            <a:r>
              <a:rPr lang="en-US" dirty="0" smtClean="0"/>
              <a:t>Subsequent violent offenders – per statute, not eligible for parole if serving a sentence for a violent offense and had a prior violent offense under S.C. Code 16-1-60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1148</TotalTime>
  <Words>1155</Words>
  <Application>Microsoft Office PowerPoint</Application>
  <PresentationFormat>Widescreen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Damascus</vt:lpstr>
      <vt:lpstr>Garamond</vt:lpstr>
      <vt:lpstr>Organic</vt:lpstr>
      <vt:lpstr>BRIEF OVERVIEW OF PRISON SENTENCES</vt:lpstr>
      <vt:lpstr>Basic Background Info about SCDC</vt:lpstr>
      <vt:lpstr>Jurisdiction of SCDC</vt:lpstr>
      <vt:lpstr>Three Categories of Adult Sentences</vt:lpstr>
      <vt:lpstr>Good Time Credit – S.C. Code 24-13-210</vt:lpstr>
      <vt:lpstr>Earned Work and Education Credits – S.C. Code 24-13-230</vt:lpstr>
      <vt:lpstr>Violent vs. No Parole (85%)</vt:lpstr>
      <vt:lpstr>Maxout date vs. Parole Eligibility Date</vt:lpstr>
      <vt:lpstr>Additional Notes on Parole Eligibility</vt:lpstr>
      <vt:lpstr>Supervision After Release</vt:lpstr>
      <vt:lpstr>THE YOUTHFUL OFFENDER ACT</vt:lpstr>
      <vt:lpstr>Powers of the Court Upon Conviction of a Youthful Offender</vt:lpstr>
      <vt:lpstr>After Intake is Complete</vt:lpstr>
      <vt:lpstr>Violations of Conditional Release</vt:lpstr>
      <vt:lpstr>Unconditional Discharge</vt:lpstr>
      <vt:lpstr>Expungement of YOA Sentences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IN PRISON SENTENCES</dc:title>
  <dc:creator>BIGELOW, GEOFFREY</dc:creator>
  <cp:lastModifiedBy>Christina Bigelow (C057846)</cp:lastModifiedBy>
  <cp:revision>25</cp:revision>
  <cp:lastPrinted>2017-12-13T21:28:03Z</cp:lastPrinted>
  <dcterms:created xsi:type="dcterms:W3CDTF">2017-11-11T23:33:47Z</dcterms:created>
  <dcterms:modified xsi:type="dcterms:W3CDTF">2017-12-13T21:30:19Z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